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15" r:id="rId1"/>
  </p:sldMasterIdLst>
  <p:notesMasterIdLst>
    <p:notesMasterId r:id="rId11"/>
  </p:notesMasterIdLst>
  <p:sldIdLst>
    <p:sldId id="256" r:id="rId2"/>
    <p:sldId id="301" r:id="rId3"/>
    <p:sldId id="293" r:id="rId4"/>
    <p:sldId id="292" r:id="rId5"/>
    <p:sldId id="298" r:id="rId6"/>
    <p:sldId id="296" r:id="rId7"/>
    <p:sldId id="300" r:id="rId8"/>
    <p:sldId id="297" r:id="rId9"/>
    <p:sldId id="280" r:id="rId10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oucet, Mathieu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5" autoAdjust="0"/>
    <p:restoredTop sz="94701" autoAdjust="0"/>
  </p:normalViewPr>
  <p:slideViewPr>
    <p:cSldViewPr snapToGrid="0">
      <p:cViewPr varScale="1">
        <p:scale>
          <a:sx n="139" d="100"/>
          <a:sy n="139" d="100"/>
        </p:scale>
        <p:origin x="-840" y="-104"/>
      </p:cViewPr>
      <p:guideLst>
        <p:guide orient="horz" pos="282"/>
        <p:guide orient="horz" pos="4176"/>
        <p:guide pos="154"/>
        <p:guide pos="565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commentAuthors" Target="commentAuthors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C1D19C1-6FF1-BD40-A3D1-AF2856E5A823}" type="doc">
      <dgm:prSet loTypeId="urn:microsoft.com/office/officeart/2005/8/layout/cycle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17B4D9-1C0F-F74D-998E-24DC2E7C82F2}">
      <dgm:prSet phldrT="[Text]"/>
      <dgm:spPr/>
      <dgm:t>
        <a:bodyPr/>
        <a:lstStyle/>
        <a:p>
          <a:r>
            <a:rPr lang="en-US" dirty="0" smtClean="0"/>
            <a:t>Data</a:t>
          </a:r>
          <a:endParaRPr lang="en-US" dirty="0"/>
        </a:p>
      </dgm:t>
    </dgm:pt>
    <dgm:pt modelId="{B848B6EB-4F1C-9C42-99A5-5C7BA501919F}" type="parTrans" cxnId="{A7D2CA83-0755-D942-A54D-D42DE06DCCD5}">
      <dgm:prSet/>
      <dgm:spPr/>
      <dgm:t>
        <a:bodyPr/>
        <a:lstStyle/>
        <a:p>
          <a:endParaRPr lang="en-US"/>
        </a:p>
      </dgm:t>
    </dgm:pt>
    <dgm:pt modelId="{4E59CEBB-B70B-194A-BC32-C8AF43FCDCB5}" type="sibTrans" cxnId="{A7D2CA83-0755-D942-A54D-D42DE06DCCD5}">
      <dgm:prSet/>
      <dgm:spPr/>
      <dgm:t>
        <a:bodyPr/>
        <a:lstStyle/>
        <a:p>
          <a:endParaRPr lang="en-US"/>
        </a:p>
      </dgm:t>
    </dgm:pt>
    <dgm:pt modelId="{EAA40AE0-6171-A74F-B2F4-D597FB5946EB}">
      <dgm:prSet phldrT="[Text]"/>
      <dgm:spPr/>
      <dgm:t>
        <a:bodyPr/>
        <a:lstStyle/>
        <a:p>
          <a:r>
            <a:rPr lang="en-US" dirty="0" smtClean="0"/>
            <a:t>Reduction</a:t>
          </a:r>
          <a:endParaRPr lang="en-US" dirty="0"/>
        </a:p>
      </dgm:t>
    </dgm:pt>
    <dgm:pt modelId="{EBAECE5D-743B-D344-BC93-AAB97B315AF4}" type="parTrans" cxnId="{1662E186-A35B-B74E-95BB-1791E9A9E786}">
      <dgm:prSet/>
      <dgm:spPr/>
      <dgm:t>
        <a:bodyPr/>
        <a:lstStyle/>
        <a:p>
          <a:endParaRPr lang="en-US"/>
        </a:p>
      </dgm:t>
    </dgm:pt>
    <dgm:pt modelId="{7328E387-1E04-164F-9F91-1326BE76A153}" type="sibTrans" cxnId="{1662E186-A35B-B74E-95BB-1791E9A9E786}">
      <dgm:prSet/>
      <dgm:spPr/>
      <dgm:t>
        <a:bodyPr/>
        <a:lstStyle/>
        <a:p>
          <a:endParaRPr lang="en-US"/>
        </a:p>
      </dgm:t>
    </dgm:pt>
    <dgm:pt modelId="{8937620E-CD68-564C-B824-B3DC5296F01E}">
      <dgm:prSet phldrT="[Text]"/>
      <dgm:spPr/>
      <dgm:t>
        <a:bodyPr/>
        <a:lstStyle/>
        <a:p>
          <a:r>
            <a:rPr lang="en-US" dirty="0" smtClean="0"/>
            <a:t>Analysis</a:t>
          </a:r>
          <a:endParaRPr lang="en-US" dirty="0"/>
        </a:p>
      </dgm:t>
    </dgm:pt>
    <dgm:pt modelId="{D61B3DE4-3F1F-EE44-A68F-A117C39E519E}" type="parTrans" cxnId="{44174421-0B70-9442-991D-C7137E30B722}">
      <dgm:prSet/>
      <dgm:spPr/>
      <dgm:t>
        <a:bodyPr/>
        <a:lstStyle/>
        <a:p>
          <a:endParaRPr lang="en-US"/>
        </a:p>
      </dgm:t>
    </dgm:pt>
    <dgm:pt modelId="{8BE5BA2A-C9EF-4342-8E6D-9F91738298C7}" type="sibTrans" cxnId="{44174421-0B70-9442-991D-C7137E30B722}">
      <dgm:prSet/>
      <dgm:spPr/>
      <dgm:t>
        <a:bodyPr/>
        <a:lstStyle/>
        <a:p>
          <a:endParaRPr lang="en-US"/>
        </a:p>
      </dgm:t>
    </dgm:pt>
    <dgm:pt modelId="{E6B1A1B6-9C0C-D248-9A7E-D7DE5567C942}">
      <dgm:prSet phldrT="[Text]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en-US" dirty="0" smtClean="0"/>
            <a:t>DAS</a:t>
          </a:r>
          <a:endParaRPr lang="en-US" dirty="0"/>
        </a:p>
      </dgm:t>
    </dgm:pt>
    <dgm:pt modelId="{3BCAB625-68D1-3C40-8013-72CE1FEBDFE3}" type="parTrans" cxnId="{0AB23973-760A-1D4A-922A-113C0386A205}">
      <dgm:prSet/>
      <dgm:spPr/>
      <dgm:t>
        <a:bodyPr/>
        <a:lstStyle/>
        <a:p>
          <a:endParaRPr lang="en-US"/>
        </a:p>
      </dgm:t>
    </dgm:pt>
    <dgm:pt modelId="{E0152CAF-1966-5549-83F3-DD52BD529373}" type="sibTrans" cxnId="{0AB23973-760A-1D4A-922A-113C0386A205}">
      <dgm:prSet/>
      <dgm:spPr/>
      <dgm:t>
        <a:bodyPr/>
        <a:lstStyle/>
        <a:p>
          <a:endParaRPr lang="en-US"/>
        </a:p>
      </dgm:t>
    </dgm:pt>
    <dgm:pt modelId="{90A90D92-3F60-0F4D-95CE-A65B94EF9C43}" type="pres">
      <dgm:prSet presAssocID="{BC1D19C1-6FF1-BD40-A3D1-AF2856E5A823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F1E2935-E63E-BB43-BD62-07D3159932A3}" type="pres">
      <dgm:prSet presAssocID="{F117B4D9-1C0F-F74D-998E-24DC2E7C82F2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072F981-593F-9C48-AD0A-E6F2B44267D1}" type="pres">
      <dgm:prSet presAssocID="{4E59CEBB-B70B-194A-BC32-C8AF43FCDCB5}" presName="sibTrans" presStyleLbl="sibTrans2D1" presStyleIdx="0" presStyleCnt="4"/>
      <dgm:spPr/>
      <dgm:t>
        <a:bodyPr/>
        <a:lstStyle/>
        <a:p>
          <a:endParaRPr lang="en-US"/>
        </a:p>
      </dgm:t>
    </dgm:pt>
    <dgm:pt modelId="{6B98EF3E-94E5-1B42-A655-257ABA655373}" type="pres">
      <dgm:prSet presAssocID="{4E59CEBB-B70B-194A-BC32-C8AF43FCDCB5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D013E0D6-5399-8C4C-9001-1CAE83DAF28B}" type="pres">
      <dgm:prSet presAssocID="{EAA40AE0-6171-A74F-B2F4-D597FB5946EB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CF9D068-D053-9C41-9619-D10301D3ED70}" type="pres">
      <dgm:prSet presAssocID="{7328E387-1E04-164F-9F91-1326BE76A153}" presName="sibTrans" presStyleLbl="sibTrans2D1" presStyleIdx="1" presStyleCnt="4"/>
      <dgm:spPr/>
      <dgm:t>
        <a:bodyPr/>
        <a:lstStyle/>
        <a:p>
          <a:endParaRPr lang="en-US"/>
        </a:p>
      </dgm:t>
    </dgm:pt>
    <dgm:pt modelId="{047F22D5-1FB6-1844-A96C-279E5A9D1E05}" type="pres">
      <dgm:prSet presAssocID="{7328E387-1E04-164F-9F91-1326BE76A153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C35F9F8B-E4B0-BA4C-9E24-ADA417486CCB}" type="pres">
      <dgm:prSet presAssocID="{8937620E-CD68-564C-B824-B3DC5296F01E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900611-ECC7-5F49-A945-9B5BDA56780B}" type="pres">
      <dgm:prSet presAssocID="{8BE5BA2A-C9EF-4342-8E6D-9F91738298C7}" presName="sibTrans" presStyleLbl="sibTrans2D1" presStyleIdx="2" presStyleCnt="4"/>
      <dgm:spPr/>
      <dgm:t>
        <a:bodyPr/>
        <a:lstStyle/>
        <a:p>
          <a:endParaRPr lang="en-US"/>
        </a:p>
      </dgm:t>
    </dgm:pt>
    <dgm:pt modelId="{F06786CF-75DC-F646-894B-9343221FC03C}" type="pres">
      <dgm:prSet presAssocID="{8BE5BA2A-C9EF-4342-8E6D-9F91738298C7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7262C1FF-CA60-4B4F-A387-EFD33D141624}" type="pres">
      <dgm:prSet presAssocID="{E6B1A1B6-9C0C-D248-9A7E-D7DE5567C942}" presName="node" presStyleLbl="node1" presStyleIdx="3" presStyleCnt="4" custRadScaleRad="14655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D91BA5-4DF7-164D-BDB0-693359C02C88}" type="pres">
      <dgm:prSet presAssocID="{E0152CAF-1966-5549-83F3-DD52BD52937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337B2CF9-C337-9946-94FA-C6826C669E01}" type="pres">
      <dgm:prSet presAssocID="{E0152CAF-1966-5549-83F3-DD52BD529373}" presName="connectorText" presStyleLbl="sibTrans2D1" presStyleIdx="3" presStyleCnt="4"/>
      <dgm:spPr/>
      <dgm:t>
        <a:bodyPr/>
        <a:lstStyle/>
        <a:p>
          <a:endParaRPr lang="en-US"/>
        </a:p>
      </dgm:t>
    </dgm:pt>
  </dgm:ptLst>
  <dgm:cxnLst>
    <dgm:cxn modelId="{35202831-EE56-A349-99A4-95E8064EB671}" type="presOf" srcId="{F117B4D9-1C0F-F74D-998E-24DC2E7C82F2}" destId="{5F1E2935-E63E-BB43-BD62-07D3159932A3}" srcOrd="0" destOrd="0" presId="urn:microsoft.com/office/officeart/2005/8/layout/cycle2"/>
    <dgm:cxn modelId="{E15051E7-750A-E64F-A157-9CC8A052CF58}" type="presOf" srcId="{E0152CAF-1966-5549-83F3-DD52BD529373}" destId="{CAD91BA5-4DF7-164D-BDB0-693359C02C88}" srcOrd="0" destOrd="0" presId="urn:microsoft.com/office/officeart/2005/8/layout/cycle2"/>
    <dgm:cxn modelId="{A7D2CA83-0755-D942-A54D-D42DE06DCCD5}" srcId="{BC1D19C1-6FF1-BD40-A3D1-AF2856E5A823}" destId="{F117B4D9-1C0F-F74D-998E-24DC2E7C82F2}" srcOrd="0" destOrd="0" parTransId="{B848B6EB-4F1C-9C42-99A5-5C7BA501919F}" sibTransId="{4E59CEBB-B70B-194A-BC32-C8AF43FCDCB5}"/>
    <dgm:cxn modelId="{866E7DB1-0923-604D-BCFB-7ADDE8BA14D7}" type="presOf" srcId="{8BE5BA2A-C9EF-4342-8E6D-9F91738298C7}" destId="{13900611-ECC7-5F49-A945-9B5BDA56780B}" srcOrd="0" destOrd="0" presId="urn:microsoft.com/office/officeart/2005/8/layout/cycle2"/>
    <dgm:cxn modelId="{AD927DCC-F09E-6643-BA13-21EE80651EBA}" type="presOf" srcId="{E6B1A1B6-9C0C-D248-9A7E-D7DE5567C942}" destId="{7262C1FF-CA60-4B4F-A387-EFD33D141624}" srcOrd="0" destOrd="0" presId="urn:microsoft.com/office/officeart/2005/8/layout/cycle2"/>
    <dgm:cxn modelId="{47153C6E-B241-7B46-BE12-DC5F71B22F89}" type="presOf" srcId="{EAA40AE0-6171-A74F-B2F4-D597FB5946EB}" destId="{D013E0D6-5399-8C4C-9001-1CAE83DAF28B}" srcOrd="0" destOrd="0" presId="urn:microsoft.com/office/officeart/2005/8/layout/cycle2"/>
    <dgm:cxn modelId="{AD2889DD-6556-B740-983F-886B65A89A45}" type="presOf" srcId="{7328E387-1E04-164F-9F91-1326BE76A153}" destId="{2CF9D068-D053-9C41-9619-D10301D3ED70}" srcOrd="0" destOrd="0" presId="urn:microsoft.com/office/officeart/2005/8/layout/cycle2"/>
    <dgm:cxn modelId="{1662E186-A35B-B74E-95BB-1791E9A9E786}" srcId="{BC1D19C1-6FF1-BD40-A3D1-AF2856E5A823}" destId="{EAA40AE0-6171-A74F-B2F4-D597FB5946EB}" srcOrd="1" destOrd="0" parTransId="{EBAECE5D-743B-D344-BC93-AAB97B315AF4}" sibTransId="{7328E387-1E04-164F-9F91-1326BE76A153}"/>
    <dgm:cxn modelId="{DD24FC04-C970-D34E-AD8B-3FB97D0E7907}" type="presOf" srcId="{4E59CEBB-B70B-194A-BC32-C8AF43FCDCB5}" destId="{F072F981-593F-9C48-AD0A-E6F2B44267D1}" srcOrd="0" destOrd="0" presId="urn:microsoft.com/office/officeart/2005/8/layout/cycle2"/>
    <dgm:cxn modelId="{9F087E26-F100-C245-8747-5E524A6EE899}" type="presOf" srcId="{7328E387-1E04-164F-9F91-1326BE76A153}" destId="{047F22D5-1FB6-1844-A96C-279E5A9D1E05}" srcOrd="1" destOrd="0" presId="urn:microsoft.com/office/officeart/2005/8/layout/cycle2"/>
    <dgm:cxn modelId="{46B67E61-2E03-FB43-A16D-D61B7255BBBC}" type="presOf" srcId="{4E59CEBB-B70B-194A-BC32-C8AF43FCDCB5}" destId="{6B98EF3E-94E5-1B42-A655-257ABA655373}" srcOrd="1" destOrd="0" presId="urn:microsoft.com/office/officeart/2005/8/layout/cycle2"/>
    <dgm:cxn modelId="{46DAF9FD-4198-0E43-8390-81A115D0EEE2}" type="presOf" srcId="{BC1D19C1-6FF1-BD40-A3D1-AF2856E5A823}" destId="{90A90D92-3F60-0F4D-95CE-A65B94EF9C43}" srcOrd="0" destOrd="0" presId="urn:microsoft.com/office/officeart/2005/8/layout/cycle2"/>
    <dgm:cxn modelId="{CB94F3A5-3541-8C45-86D0-86446B81BC3B}" type="presOf" srcId="{8937620E-CD68-564C-B824-B3DC5296F01E}" destId="{C35F9F8B-E4B0-BA4C-9E24-ADA417486CCB}" srcOrd="0" destOrd="0" presId="urn:microsoft.com/office/officeart/2005/8/layout/cycle2"/>
    <dgm:cxn modelId="{E452E657-374E-EB4D-A110-94BCD62077B9}" type="presOf" srcId="{E0152CAF-1966-5549-83F3-DD52BD529373}" destId="{337B2CF9-C337-9946-94FA-C6826C669E01}" srcOrd="1" destOrd="0" presId="urn:microsoft.com/office/officeart/2005/8/layout/cycle2"/>
    <dgm:cxn modelId="{1D24B195-2FC0-EA46-8FD5-DD81F5B7DACF}" type="presOf" srcId="{8BE5BA2A-C9EF-4342-8E6D-9F91738298C7}" destId="{F06786CF-75DC-F646-894B-9343221FC03C}" srcOrd="1" destOrd="0" presId="urn:microsoft.com/office/officeart/2005/8/layout/cycle2"/>
    <dgm:cxn modelId="{44174421-0B70-9442-991D-C7137E30B722}" srcId="{BC1D19C1-6FF1-BD40-A3D1-AF2856E5A823}" destId="{8937620E-CD68-564C-B824-B3DC5296F01E}" srcOrd="2" destOrd="0" parTransId="{D61B3DE4-3F1F-EE44-A68F-A117C39E519E}" sibTransId="{8BE5BA2A-C9EF-4342-8E6D-9F91738298C7}"/>
    <dgm:cxn modelId="{0AB23973-760A-1D4A-922A-113C0386A205}" srcId="{BC1D19C1-6FF1-BD40-A3D1-AF2856E5A823}" destId="{E6B1A1B6-9C0C-D248-9A7E-D7DE5567C942}" srcOrd="3" destOrd="0" parTransId="{3BCAB625-68D1-3C40-8013-72CE1FEBDFE3}" sibTransId="{E0152CAF-1966-5549-83F3-DD52BD529373}"/>
    <dgm:cxn modelId="{113DF36F-7304-5347-9ED9-9839CC0F8BD8}" type="presParOf" srcId="{90A90D92-3F60-0F4D-95CE-A65B94EF9C43}" destId="{5F1E2935-E63E-BB43-BD62-07D3159932A3}" srcOrd="0" destOrd="0" presId="urn:microsoft.com/office/officeart/2005/8/layout/cycle2"/>
    <dgm:cxn modelId="{806EBFF7-0B75-5641-8DA0-1810BB7DA766}" type="presParOf" srcId="{90A90D92-3F60-0F4D-95CE-A65B94EF9C43}" destId="{F072F981-593F-9C48-AD0A-E6F2B44267D1}" srcOrd="1" destOrd="0" presId="urn:microsoft.com/office/officeart/2005/8/layout/cycle2"/>
    <dgm:cxn modelId="{6E1D23E1-38ED-2C4C-8E99-255CF1CC6A19}" type="presParOf" srcId="{F072F981-593F-9C48-AD0A-E6F2B44267D1}" destId="{6B98EF3E-94E5-1B42-A655-257ABA655373}" srcOrd="0" destOrd="0" presId="urn:microsoft.com/office/officeart/2005/8/layout/cycle2"/>
    <dgm:cxn modelId="{BB8352AB-9284-3645-8D11-295C3EF01C6D}" type="presParOf" srcId="{90A90D92-3F60-0F4D-95CE-A65B94EF9C43}" destId="{D013E0D6-5399-8C4C-9001-1CAE83DAF28B}" srcOrd="2" destOrd="0" presId="urn:microsoft.com/office/officeart/2005/8/layout/cycle2"/>
    <dgm:cxn modelId="{0E5DE0CB-5FED-0C44-9269-F0CD234566E2}" type="presParOf" srcId="{90A90D92-3F60-0F4D-95CE-A65B94EF9C43}" destId="{2CF9D068-D053-9C41-9619-D10301D3ED70}" srcOrd="3" destOrd="0" presId="urn:microsoft.com/office/officeart/2005/8/layout/cycle2"/>
    <dgm:cxn modelId="{729BA958-7B5A-704C-B77C-9B0E878B5C53}" type="presParOf" srcId="{2CF9D068-D053-9C41-9619-D10301D3ED70}" destId="{047F22D5-1FB6-1844-A96C-279E5A9D1E05}" srcOrd="0" destOrd="0" presId="urn:microsoft.com/office/officeart/2005/8/layout/cycle2"/>
    <dgm:cxn modelId="{C6F94C66-A499-EC44-A502-CA64A1A29C3C}" type="presParOf" srcId="{90A90D92-3F60-0F4D-95CE-A65B94EF9C43}" destId="{C35F9F8B-E4B0-BA4C-9E24-ADA417486CCB}" srcOrd="4" destOrd="0" presId="urn:microsoft.com/office/officeart/2005/8/layout/cycle2"/>
    <dgm:cxn modelId="{4EEA28BE-E2AA-DE4D-A2A0-8A474FF4EE26}" type="presParOf" srcId="{90A90D92-3F60-0F4D-95CE-A65B94EF9C43}" destId="{13900611-ECC7-5F49-A945-9B5BDA56780B}" srcOrd="5" destOrd="0" presId="urn:microsoft.com/office/officeart/2005/8/layout/cycle2"/>
    <dgm:cxn modelId="{F8D485F4-0441-794E-9E80-84A11BB49991}" type="presParOf" srcId="{13900611-ECC7-5F49-A945-9B5BDA56780B}" destId="{F06786CF-75DC-F646-894B-9343221FC03C}" srcOrd="0" destOrd="0" presId="urn:microsoft.com/office/officeart/2005/8/layout/cycle2"/>
    <dgm:cxn modelId="{4D31A665-00D3-C144-A9C6-19754713C2EE}" type="presParOf" srcId="{90A90D92-3F60-0F4D-95CE-A65B94EF9C43}" destId="{7262C1FF-CA60-4B4F-A387-EFD33D141624}" srcOrd="6" destOrd="0" presId="urn:microsoft.com/office/officeart/2005/8/layout/cycle2"/>
    <dgm:cxn modelId="{0E558E59-9D6C-9A43-9C15-69C79C2AA5E5}" type="presParOf" srcId="{90A90D92-3F60-0F4D-95CE-A65B94EF9C43}" destId="{CAD91BA5-4DF7-164D-BDB0-693359C02C88}" srcOrd="7" destOrd="0" presId="urn:microsoft.com/office/officeart/2005/8/layout/cycle2"/>
    <dgm:cxn modelId="{4BFC6327-49F2-D64F-A446-FCD890E19F34}" type="presParOf" srcId="{CAD91BA5-4DF7-164D-BDB0-693359C02C88}" destId="{337B2CF9-C337-9946-94FA-C6826C669E01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1E2935-E63E-BB43-BD62-07D3159932A3}">
      <dsp:nvSpPr>
        <dsp:cNvPr id="0" name=""/>
        <dsp:cNvSpPr/>
      </dsp:nvSpPr>
      <dsp:spPr>
        <a:xfrm>
          <a:off x="3029151" y="316"/>
          <a:ext cx="989356" cy="98935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Data</a:t>
          </a:r>
          <a:endParaRPr lang="en-US" sz="1200" kern="1200" dirty="0"/>
        </a:p>
      </dsp:txBody>
      <dsp:txXfrm>
        <a:off x="3174039" y="145204"/>
        <a:ext cx="699580" cy="699580"/>
      </dsp:txXfrm>
    </dsp:sp>
    <dsp:sp modelId="{F072F981-593F-9C48-AD0A-E6F2B44267D1}">
      <dsp:nvSpPr>
        <dsp:cNvPr id="0" name=""/>
        <dsp:cNvSpPr/>
      </dsp:nvSpPr>
      <dsp:spPr>
        <a:xfrm rot="2700000">
          <a:off x="3912356" y="848261"/>
          <a:ext cx="263387" cy="33390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3923928" y="887106"/>
        <a:ext cx="184371" cy="200345"/>
      </dsp:txXfrm>
    </dsp:sp>
    <dsp:sp modelId="{D013E0D6-5399-8C4C-9001-1CAE83DAF28B}">
      <dsp:nvSpPr>
        <dsp:cNvPr id="0" name=""/>
        <dsp:cNvSpPr/>
      </dsp:nvSpPr>
      <dsp:spPr>
        <a:xfrm>
          <a:off x="4080134" y="1051299"/>
          <a:ext cx="989356" cy="98935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Reduction</a:t>
          </a:r>
          <a:endParaRPr lang="en-US" sz="1200" kern="1200" dirty="0"/>
        </a:p>
      </dsp:txBody>
      <dsp:txXfrm>
        <a:off x="4225022" y="1196187"/>
        <a:ext cx="699580" cy="699580"/>
      </dsp:txXfrm>
    </dsp:sp>
    <dsp:sp modelId="{2CF9D068-D053-9C41-9619-D10301D3ED70}">
      <dsp:nvSpPr>
        <dsp:cNvPr id="0" name=""/>
        <dsp:cNvSpPr/>
      </dsp:nvSpPr>
      <dsp:spPr>
        <a:xfrm rot="8100000">
          <a:off x="3922898" y="1899244"/>
          <a:ext cx="263387" cy="33390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3990342" y="1938089"/>
        <a:ext cx="184371" cy="200345"/>
      </dsp:txXfrm>
    </dsp:sp>
    <dsp:sp modelId="{C35F9F8B-E4B0-BA4C-9E24-ADA417486CCB}">
      <dsp:nvSpPr>
        <dsp:cNvPr id="0" name=""/>
        <dsp:cNvSpPr/>
      </dsp:nvSpPr>
      <dsp:spPr>
        <a:xfrm>
          <a:off x="3029151" y="2102282"/>
          <a:ext cx="989356" cy="989356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Analysis</a:t>
          </a:r>
          <a:endParaRPr lang="en-US" sz="1200" kern="1200" dirty="0"/>
        </a:p>
      </dsp:txBody>
      <dsp:txXfrm>
        <a:off x="3174039" y="2247170"/>
        <a:ext cx="699580" cy="699580"/>
      </dsp:txXfrm>
    </dsp:sp>
    <dsp:sp modelId="{13900611-ECC7-5F49-A945-9B5BDA56780B}">
      <dsp:nvSpPr>
        <dsp:cNvPr id="0" name=""/>
        <dsp:cNvSpPr/>
      </dsp:nvSpPr>
      <dsp:spPr>
        <a:xfrm rot="12858442">
          <a:off x="2532591" y="1911915"/>
          <a:ext cx="463910" cy="33390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10800000">
        <a:off x="2624049" y="2006926"/>
        <a:ext cx="363738" cy="200345"/>
      </dsp:txXfrm>
    </dsp:sp>
    <dsp:sp modelId="{7262C1FF-CA60-4B4F-A387-EFD33D141624}">
      <dsp:nvSpPr>
        <dsp:cNvPr id="0" name=""/>
        <dsp:cNvSpPr/>
      </dsp:nvSpPr>
      <dsp:spPr>
        <a:xfrm>
          <a:off x="1488894" y="1051299"/>
          <a:ext cx="989356" cy="989356"/>
        </a:xfrm>
        <a:prstGeom prst="ellipse">
          <a:avLst/>
        </a:prstGeom>
        <a:solidFill>
          <a:schemeClr val="accent4">
            <a:lumMod val="7500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DAS</a:t>
          </a:r>
          <a:endParaRPr lang="en-US" sz="1200" kern="1200" dirty="0"/>
        </a:p>
      </dsp:txBody>
      <dsp:txXfrm>
        <a:off x="1633782" y="1196187"/>
        <a:ext cx="699580" cy="699580"/>
      </dsp:txXfrm>
    </dsp:sp>
    <dsp:sp modelId="{CAD91BA5-4DF7-164D-BDB0-693359C02C88}">
      <dsp:nvSpPr>
        <dsp:cNvPr id="0" name=""/>
        <dsp:cNvSpPr/>
      </dsp:nvSpPr>
      <dsp:spPr>
        <a:xfrm rot="19541558">
          <a:off x="2510900" y="860932"/>
          <a:ext cx="463910" cy="33390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6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>
        <a:off x="2519614" y="955943"/>
        <a:ext cx="363738" cy="2003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38649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134" y="0"/>
            <a:ext cx="303864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B6133E70-8B3E-4500-BAD9-9CE855371A09}" type="datetimeFigureOut">
              <a:rPr lang="en-US"/>
              <a:pPr>
                <a:defRPr/>
              </a:pPr>
              <a:t>9/14/12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9788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848" y="4416430"/>
            <a:ext cx="560832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29675"/>
            <a:ext cx="3038649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134" y="8829675"/>
            <a:ext cx="303864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8C20F866-E43C-408E-A637-F1A094D0DE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42805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ILL/Nomad</a:t>
            </a:r>
            <a:r>
              <a:rPr lang="en-US" baseline="0" dirty="0" smtClean="0"/>
              <a:t> – Scientific controller for an </a:t>
            </a:r>
            <a:r>
              <a:rPr lang="en-US" baseline="0" smtClean="0"/>
              <a:t>Analysis Engine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C20F866-E43C-408E-A637-F1A094D0DED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5610225" y="0"/>
            <a:ext cx="26988" cy="6858000"/>
          </a:xfrm>
          <a:prstGeom prst="rect">
            <a:avLst/>
          </a:prstGeom>
          <a:solidFill>
            <a:schemeClr val="tx2"/>
          </a:solidFill>
          <a:ln w="9525" algn="ctr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/>
          </a:p>
        </p:txBody>
      </p:sp>
      <p:pic>
        <p:nvPicPr>
          <p:cNvPr id="5" name="Picture 9" descr="New_DOE_Logo_Color_042808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6238875"/>
            <a:ext cx="1743075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6" descr="ORNL_managed by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46738" y="6202363"/>
            <a:ext cx="3505200" cy="452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0" descr="template graphic_090l.png"/>
          <p:cNvPicPr>
            <a:picLocks noChangeAspect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33925" y="1233488"/>
            <a:ext cx="4292600" cy="422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378" y="1085334"/>
            <a:ext cx="4454622" cy="877163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378" y="2667000"/>
            <a:ext cx="4170536" cy="42473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125" y="177800"/>
            <a:ext cx="8229600" cy="458587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11125" y="177800"/>
            <a:ext cx="8229600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1125" y="914400"/>
            <a:ext cx="8229600" cy="220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6"/>
          <p:cNvSpPr>
            <a:spLocks noChangeArrowheads="1"/>
          </p:cNvSpPr>
          <p:nvPr/>
        </p:nvSpPr>
        <p:spPr bwMode="auto">
          <a:xfrm flipH="1">
            <a:off x="228600" y="6402388"/>
            <a:ext cx="2819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defTabSz="173038">
              <a:lnSpc>
                <a:spcPct val="90000"/>
              </a:lnSpc>
              <a:tabLst>
                <a:tab pos="230188" algn="l"/>
              </a:tabLst>
            </a:pPr>
            <a:fld id="{71CFB7E0-530C-4077-A0D0-B4512840F47B}" type="slidenum">
              <a:rPr lang="en-US" sz="900" smtClean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pPr defTabSz="173038">
                <a:lnSpc>
                  <a:spcPct val="90000"/>
                </a:lnSpc>
                <a:tabLst>
                  <a:tab pos="230188" algn="l"/>
                </a:tabLst>
              </a:pPr>
              <a:t>‹#›</a:t>
            </a:fld>
            <a:r>
              <a:rPr lang="en-US" sz="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	Managed by UT-Battelle</a:t>
            </a:r>
            <a:br>
              <a:rPr lang="en-US" sz="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	for the U.S. Department of Energy</a:t>
            </a:r>
          </a:p>
        </p:txBody>
      </p:sp>
      <p:pic>
        <p:nvPicPr>
          <p:cNvPr id="1029" name="Content Placeholder 10" descr="ORNL emboss_2.png"/>
          <p:cNvPicPr>
            <a:picLocks noChangeAspect="1"/>
          </p:cNvPicPr>
          <p:nvPr userDrawn="1"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8077200" y="6216650"/>
            <a:ext cx="890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256"/>
          <p:cNvSpPr txBox="1">
            <a:spLocks noChangeArrowheads="1"/>
          </p:cNvSpPr>
          <p:nvPr userDrawn="1"/>
        </p:nvSpPr>
        <p:spPr>
          <a:xfrm>
            <a:off x="3124200" y="6400800"/>
            <a:ext cx="2895600" cy="3048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algn="ctr">
              <a:defRPr/>
            </a:pP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Opportunities</a:t>
            </a:r>
            <a:r>
              <a:rPr lang="en-US" sz="800" baseline="0" dirty="0" smtClean="0">
                <a:solidFill>
                  <a:schemeClr val="bg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 for Accelerating Neutron Data Analysis</a:t>
            </a:r>
            <a:endParaRPr lang="en-US" sz="800" dirty="0" smtClean="0">
              <a:solidFill>
                <a:schemeClr val="bg1">
                  <a:lumMod val="75000"/>
                </a:schemeClr>
              </a:solidFill>
              <a:latin typeface="Times New Roman" pitchFamily="18" charset="0"/>
              <a:cs typeface="Times New Roman" pitchFamily="18" charset="0"/>
            </a:endParaRPr>
          </a:p>
          <a:p>
            <a:pPr algn="ctr">
              <a:defRPr/>
            </a:pPr>
            <a:r>
              <a:rPr lang="en-US" sz="800" dirty="0" smtClean="0">
                <a:solidFill>
                  <a:schemeClr val="bg1">
                    <a:lumMod val="75000"/>
                  </a:schemeClr>
                </a:solidFill>
                <a:latin typeface="Times New Roman" pitchFamily="18" charset="0"/>
                <a:cs typeface="Times New Roman" pitchFamily="18" charset="0"/>
              </a:rPr>
              <a:t>28-30 June 2010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09" r:id="rId1"/>
    <p:sldLayoutId id="2147484003" r:id="rId2"/>
    <p:sldLayoutId id="2147484010" r:id="rId3"/>
    <p:sldLayoutId id="2147484011" r:id="rId4"/>
    <p:sldLayoutId id="2147484004" r:id="rId5"/>
    <p:sldLayoutId id="2147484005" r:id="rId6"/>
    <p:sldLayoutId id="2147484006" r:id="rId7"/>
    <p:sldLayoutId id="2147484007" r:id="rId8"/>
    <p:sldLayoutId id="2147484008" r:id="rId9"/>
  </p:sldLayoutIdLst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kern="1200">
          <a:solidFill>
            <a:srgbClr val="006C3A"/>
          </a:solidFill>
          <a:latin typeface="Arial Black" pitchFamily="34" charset="0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rgbClr val="006C3A"/>
          </a:solidFill>
          <a:latin typeface="Arial Black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rgbClr val="006C3A"/>
          </a:solidFill>
          <a:latin typeface="Arial Black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rgbClr val="006C3A"/>
          </a:solidFill>
          <a:latin typeface="Arial Black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rgbClr val="006C3A"/>
          </a:solidFill>
          <a:latin typeface="Arial Black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•"/>
        <a:defRPr sz="24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1pPr>
      <a:lvl2pPr marL="625475" indent="-279400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–"/>
        <a:defRPr sz="22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2pPr>
      <a:lvl3pPr marL="914400" indent="-230188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•"/>
        <a:defRPr sz="22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3pPr>
      <a:lvl4pPr marL="1144588" indent="-173038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–"/>
        <a:defRPr sz="22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4pPr>
      <a:lvl5pPr marL="1482725" indent="-222250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»"/>
        <a:defRPr sz="22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8.png"/><Relationship Id="rId5" Type="http://schemas.microsoft.com/office/2007/relationships/hdphoto" Target="../media/hdphoto2.wdp"/><Relationship Id="rId6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10.png"/><Relationship Id="rId5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Title 1"/>
          <p:cNvSpPr>
            <a:spLocks noGrp="1"/>
          </p:cNvSpPr>
          <p:nvPr>
            <p:ph type="ctrTitle"/>
          </p:nvPr>
        </p:nvSpPr>
        <p:spPr>
          <a:xfrm>
            <a:off x="235451" y="649421"/>
            <a:ext cx="5230813" cy="954107"/>
          </a:xfrm>
        </p:spPr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b="1" dirty="0">
                <a:latin typeface="+mn-lt"/>
              </a:rPr>
              <a:t>Live Analysis and High Performance Computing at SNS</a:t>
            </a:r>
            <a:endParaRPr lang="en-US" b="1" dirty="0" smtClean="0">
              <a:latin typeface="+mn-lt"/>
            </a:endParaRPr>
          </a:p>
        </p:txBody>
      </p:sp>
      <p:sp>
        <p:nvSpPr>
          <p:cNvPr id="3075" name="Subtitle 2"/>
          <p:cNvSpPr>
            <a:spLocks noGrp="1"/>
          </p:cNvSpPr>
          <p:nvPr>
            <p:ph type="subTitle" idx="1"/>
          </p:nvPr>
        </p:nvSpPr>
        <p:spPr>
          <a:xfrm>
            <a:off x="352425" y="3590027"/>
            <a:ext cx="4780460" cy="1154162"/>
          </a:xfrm>
        </p:spPr>
        <p:txBody>
          <a:bodyPr/>
          <a:lstStyle/>
          <a:p>
            <a:pPr eaLnBrk="1" hangingPunct="1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Pete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Peterson, 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Mathieu Doucet, Stuart Campbell, Ross Miller</a:t>
            </a:r>
          </a:p>
          <a:p>
            <a:pPr eaLnBrk="1" hangingPunct="1"/>
            <a:r>
              <a:rPr lang="en-US" sz="1600" b="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Neutron Data Analysis and Visualization</a:t>
            </a: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202052" y="6046244"/>
            <a:ext cx="3439679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ORNL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is managed by UT-Battelle, LLC, </a:t>
            </a:r>
            <a:endParaRPr lang="en-US" sz="1400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under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contract </a:t>
            </a: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DE-AC05-00OR22725 </a:t>
            </a:r>
            <a:endParaRPr lang="en-US" sz="1400" dirty="0" smtClean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for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the U.S. Department of Energy</a:t>
            </a: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</a:rPr>
              <a:t>.</a:t>
            </a: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840"/>
            <a:ext cx="8229600" cy="458587"/>
          </a:xfrm>
        </p:spPr>
        <p:txBody>
          <a:bodyPr/>
          <a:lstStyle/>
          <a:p>
            <a:pPr algn="ctr"/>
            <a:r>
              <a:rPr lang="en-US" kern="0" dirty="0" smtClean="0">
                <a:solidFill>
                  <a:schemeClr val="tx2"/>
                </a:solidFill>
                <a:latin typeface="+mj-lt"/>
              </a:rPr>
              <a:t>Stated Goals</a:t>
            </a:r>
            <a:endParaRPr lang="en-US" kern="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4155" y="646817"/>
            <a:ext cx="79356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dirty="0" smtClean="0">
                <a:latin typeface="+mn-lt"/>
              </a:rPr>
              <a:t>“The </a:t>
            </a:r>
            <a:r>
              <a:rPr lang="en-US" dirty="0">
                <a:latin typeface="+mn-lt"/>
              </a:rPr>
              <a:t>appropriate </a:t>
            </a:r>
            <a:r>
              <a:rPr lang="en-US" b="1" dirty="0">
                <a:latin typeface="+mn-lt"/>
              </a:rPr>
              <a:t>computational framework </a:t>
            </a:r>
            <a:r>
              <a:rPr lang="en-US" dirty="0">
                <a:latin typeface="+mn-lt"/>
              </a:rPr>
              <a:t>must be developed and implemented to enable integrating modeling, experiment and data analysis. </a:t>
            </a:r>
            <a:endParaRPr lang="en-US" dirty="0" smtClean="0">
              <a:latin typeface="+mn-lt"/>
            </a:endParaRPr>
          </a:p>
          <a:p>
            <a:pPr lvl="1"/>
            <a:endParaRPr lang="en-US" dirty="0" smtClean="0">
              <a:latin typeface="+mn-lt"/>
            </a:endParaRPr>
          </a:p>
          <a:p>
            <a:pPr lvl="1"/>
            <a:r>
              <a:rPr lang="en-US" dirty="0" smtClean="0">
                <a:latin typeface="+mn-lt"/>
              </a:rPr>
              <a:t>Rigorous </a:t>
            </a:r>
            <a:r>
              <a:rPr lang="en-US" b="1" dirty="0">
                <a:latin typeface="+mn-lt"/>
              </a:rPr>
              <a:t>sensitivity analysis </a:t>
            </a:r>
            <a:r>
              <a:rPr lang="en-US" dirty="0">
                <a:latin typeface="+mn-lt"/>
              </a:rPr>
              <a:t>is needed to understand the relationships between model predictions and experimental results, making clear the effects of model changes on predictions and enabling more effective optimization against data</a:t>
            </a:r>
            <a:r>
              <a:rPr lang="en-US" dirty="0" smtClean="0">
                <a:latin typeface="+mn-lt"/>
              </a:rPr>
              <a:t>.”</a:t>
            </a:r>
            <a:endParaRPr lang="en-US" dirty="0">
              <a:latin typeface="+mn-lt"/>
            </a:endParaRPr>
          </a:p>
          <a:p>
            <a:pPr lvl="1"/>
            <a:r>
              <a:rPr lang="en-US" dirty="0" smtClean="0">
                <a:latin typeface="+mn-lt"/>
              </a:rPr>
              <a:t>			- </a:t>
            </a:r>
            <a:r>
              <a:rPr lang="en-US" sz="1200" i="1" dirty="0">
                <a:latin typeface="+mn-lt"/>
              </a:rPr>
              <a:t>Center for Accelerating Materials Modeling from SNS data (CAMM</a:t>
            </a:r>
            <a:r>
              <a:rPr lang="en-US" sz="1200" i="1" dirty="0" smtClean="0">
                <a:latin typeface="+mn-lt"/>
              </a:rPr>
              <a:t>) Proposal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582756204"/>
              </p:ext>
            </p:extLst>
          </p:nvPr>
        </p:nvGraphicFramePr>
        <p:xfrm>
          <a:off x="978552" y="3164830"/>
          <a:ext cx="7047660" cy="30919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986454" y="3456336"/>
            <a:ext cx="106952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n-US" sz="1050" dirty="0" smtClean="0"/>
              <a:t>Data stream</a:t>
            </a:r>
          </a:p>
          <a:p>
            <a:pPr marL="171450" indent="-171450">
              <a:buFont typeface="Arial"/>
              <a:buChar char="•"/>
            </a:pPr>
            <a:r>
              <a:rPr lang="en-US" sz="1050" dirty="0" smtClean="0"/>
              <a:t>Data files</a:t>
            </a:r>
            <a:endParaRPr lang="en-US" sz="1050" dirty="0"/>
          </a:p>
        </p:txBody>
      </p:sp>
      <p:sp>
        <p:nvSpPr>
          <p:cNvPr id="6" name="TextBox 5"/>
          <p:cNvSpPr txBox="1"/>
          <p:nvPr/>
        </p:nvSpPr>
        <p:spPr>
          <a:xfrm>
            <a:off x="5013933" y="5586755"/>
            <a:ext cx="124906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n-US" sz="1050" dirty="0" smtClean="0"/>
              <a:t>Modeling/fitting</a:t>
            </a:r>
          </a:p>
          <a:p>
            <a:pPr marL="171450" indent="-171450">
              <a:buFont typeface="Arial"/>
              <a:buChar char="•"/>
            </a:pPr>
            <a:r>
              <a:rPr lang="en-US" sz="1050" dirty="0" smtClean="0"/>
              <a:t>Simulation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886275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840"/>
            <a:ext cx="8229600" cy="458587"/>
          </a:xfrm>
        </p:spPr>
        <p:txBody>
          <a:bodyPr/>
          <a:lstStyle/>
          <a:p>
            <a:pPr algn="ctr"/>
            <a:r>
              <a:rPr lang="en-US" kern="0" dirty="0" smtClean="0">
                <a:solidFill>
                  <a:schemeClr val="tx2"/>
                </a:solidFill>
                <a:latin typeface="+mj-lt"/>
              </a:rPr>
              <a:t>Stated Goals</a:t>
            </a:r>
            <a:endParaRPr lang="en-US" kern="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4155" y="596640"/>
            <a:ext cx="79356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Courier New" pitchFamily="49" charset="0"/>
              <a:buChar char="o"/>
            </a:pPr>
            <a:r>
              <a:rPr lang="en-US" dirty="0" smtClean="0">
                <a:latin typeface="+mn-lt"/>
              </a:rPr>
              <a:t>The ability to reduce, and analyze, the data as it is taken</a:t>
            </a:r>
          </a:p>
          <a:p>
            <a:pPr marL="800100" lvl="1" indent="-342900">
              <a:buFont typeface="Courier New" pitchFamily="49" charset="0"/>
              <a:buChar char="o"/>
            </a:pPr>
            <a:r>
              <a:rPr lang="en-US" dirty="0" smtClean="0">
                <a:latin typeface="+mn-lt"/>
              </a:rPr>
              <a:t>Data files created instantly after acquisition</a:t>
            </a:r>
          </a:p>
          <a:p>
            <a:pPr marL="800100" lvl="1" indent="-342900">
              <a:buFont typeface="Courier New" pitchFamily="49" charset="0"/>
              <a:buChar char="o"/>
            </a:pPr>
            <a:r>
              <a:rPr lang="en-US" dirty="0" smtClean="0">
                <a:latin typeface="+mn-lt"/>
              </a:rPr>
              <a:t>The ability to reduce a data set post-acquisition in minutes</a:t>
            </a:r>
          </a:p>
          <a:p>
            <a:pPr marL="800100" lvl="1" indent="-342900">
              <a:buFont typeface="Courier New" pitchFamily="49" charset="0"/>
              <a:buChar char="o"/>
            </a:pPr>
            <a:r>
              <a:rPr lang="en-US" dirty="0" smtClean="0">
                <a:latin typeface="+mn-lt"/>
              </a:rPr>
              <a:t>The resources for  any user  to do post-acquisition reduction, analysis, visualization, modeling from anywhere</a:t>
            </a:r>
          </a:p>
          <a:p>
            <a:pPr marL="342900" indent="-342900"/>
            <a:endParaRPr lang="en-US" dirty="0" smtClean="0"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6923" y="2340555"/>
            <a:ext cx="6700821" cy="378918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8683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157" y="126016"/>
            <a:ext cx="8519686" cy="461793"/>
          </a:xfrm>
        </p:spPr>
        <p:txBody>
          <a:bodyPr/>
          <a:lstStyle/>
          <a:p>
            <a:pPr algn="ctr">
              <a:defRPr/>
            </a:pPr>
            <a:r>
              <a:rPr lang="en-US" kern="0" dirty="0" smtClean="0">
                <a:solidFill>
                  <a:schemeClr val="tx2"/>
                </a:solidFill>
                <a:latin typeface="+mj-lt"/>
              </a:rPr>
              <a:t>Sub-System Communication</a:t>
            </a:r>
            <a:endParaRPr lang="en-US" kern="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20889" y="629735"/>
            <a:ext cx="718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800100" lvl="1" indent="-342900">
              <a:buFont typeface="Courier New" pitchFamily="49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</a:lstStyle>
          <a:p>
            <a:r>
              <a:rPr lang="en-US" dirty="0">
                <a:solidFill>
                  <a:srgbClr val="1F1F1F"/>
                </a:solidFill>
              </a:rPr>
              <a:t>Looking at it from the perspective of communication between sub-systems</a:t>
            </a:r>
          </a:p>
        </p:txBody>
      </p:sp>
      <p:pic>
        <p:nvPicPr>
          <p:cNvPr id="3" name="Picture 2" descr="C:\Users\m2d\Dropbox\talks\camm_framework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89" y="1407757"/>
            <a:ext cx="7557941" cy="411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6236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m2d\Dropbox\talks\camm_framewo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518" y="1002449"/>
            <a:ext cx="2926934" cy="1595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157" y="126016"/>
            <a:ext cx="8519686" cy="469359"/>
          </a:xfrm>
        </p:spPr>
        <p:txBody>
          <a:bodyPr/>
          <a:lstStyle/>
          <a:p>
            <a:pPr algn="ctr">
              <a:defRPr/>
            </a:pPr>
            <a:r>
              <a:rPr lang="en-US" kern="0" dirty="0" err="1" smtClean="0">
                <a:solidFill>
                  <a:schemeClr val="tx2"/>
                </a:solidFill>
                <a:latin typeface="+mj-lt"/>
              </a:rPr>
              <a:t>Mantid</a:t>
            </a:r>
            <a:r>
              <a:rPr lang="en-US" kern="0" dirty="0" smtClean="0">
                <a:solidFill>
                  <a:schemeClr val="tx2"/>
                </a:solidFill>
                <a:latin typeface="+mj-lt"/>
              </a:rPr>
              <a:t> &amp; Analysis App Communication</a:t>
            </a:r>
            <a:endParaRPr lang="en-US" kern="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7508" y="824426"/>
            <a:ext cx="4976599" cy="507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800100" lvl="1" indent="-342900">
              <a:buFont typeface="Courier New" pitchFamily="49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</a:lstStyle>
          <a:p>
            <a:pPr marL="0"/>
            <a:r>
              <a:rPr lang="en-US" dirty="0" smtClean="0">
                <a:solidFill>
                  <a:schemeClr val="tx1"/>
                </a:solidFill>
              </a:rPr>
              <a:t>“</a:t>
            </a:r>
            <a:r>
              <a:rPr lang="en-US" dirty="0" err="1" smtClean="0">
                <a:solidFill>
                  <a:schemeClr val="tx1"/>
                </a:solidFill>
              </a:rPr>
              <a:t>Mantid</a:t>
            </a:r>
            <a:r>
              <a:rPr lang="en-US" dirty="0" smtClean="0">
                <a:solidFill>
                  <a:schemeClr val="tx1"/>
                </a:solidFill>
              </a:rPr>
              <a:t> app” </a:t>
            </a:r>
            <a:r>
              <a:rPr lang="en-US" dirty="0">
                <a:solidFill>
                  <a:schemeClr val="tx1"/>
                </a:solidFill>
              </a:rPr>
              <a:t>may mean </a:t>
            </a:r>
            <a:r>
              <a:rPr lang="en-US" dirty="0" err="1">
                <a:solidFill>
                  <a:schemeClr val="tx1"/>
                </a:solidFill>
              </a:rPr>
              <a:t>MantidPlot</a:t>
            </a:r>
            <a:r>
              <a:rPr lang="en-US" dirty="0">
                <a:solidFill>
                  <a:schemeClr val="tx1"/>
                </a:solidFill>
              </a:rPr>
              <a:t>, apps or scripts using the </a:t>
            </a:r>
            <a:r>
              <a:rPr lang="en-US" dirty="0" err="1">
                <a:solidFill>
                  <a:schemeClr val="tx1"/>
                </a:solidFill>
              </a:rPr>
              <a:t>Mantid</a:t>
            </a:r>
            <a:r>
              <a:rPr lang="en-US" dirty="0">
                <a:solidFill>
                  <a:schemeClr val="tx1"/>
                </a:solidFill>
              </a:rPr>
              <a:t> framework, or scripts.</a:t>
            </a:r>
          </a:p>
          <a:p>
            <a:pPr marL="0"/>
            <a:endParaRPr lang="en-US" dirty="0" smtClean="0">
              <a:solidFill>
                <a:schemeClr val="tx1"/>
              </a:solidFill>
            </a:endParaRPr>
          </a:p>
          <a:p>
            <a:pPr marL="0"/>
            <a:r>
              <a:rPr lang="en-US" dirty="0" smtClean="0">
                <a:solidFill>
                  <a:schemeClr val="tx1"/>
                </a:solidFill>
              </a:rPr>
              <a:t>The Analysis Engine is any analysis application that can make use of data (reduced or not) and can leverage resources/libraries on the clusters.</a:t>
            </a:r>
          </a:p>
          <a:p>
            <a:pPr marL="0"/>
            <a:endParaRPr lang="en-US" dirty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Post-acquisition, we need those apps to: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Communicate with ICAT to locate data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Read those files from the Parallel File System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Send jobs to the scheduler</a:t>
            </a:r>
          </a:p>
          <a:p>
            <a:pPr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marL="0" indent="0"/>
            <a:r>
              <a:rPr lang="en-US" dirty="0" smtClean="0">
                <a:solidFill>
                  <a:schemeClr val="tx1"/>
                </a:solidFill>
              </a:rPr>
              <a:t>During acquisition, we also need to: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tx1"/>
                </a:solidFill>
              </a:rPr>
              <a:t>Listen to the live data stream</a:t>
            </a:r>
            <a:endParaRPr lang="en-US" dirty="0" smtClean="0">
              <a:solidFill>
                <a:schemeClr val="tx1"/>
              </a:solidFill>
              <a:sym typeface="Symbol"/>
            </a:endParaRPr>
          </a:p>
          <a:p>
            <a:pPr marL="0" indent="0"/>
            <a:endParaRPr lang="en-US" dirty="0" smtClean="0">
              <a:solidFill>
                <a:schemeClr val="tx1"/>
              </a:solidFill>
              <a:sym typeface="Symbol"/>
            </a:endParaRPr>
          </a:p>
          <a:p>
            <a:pPr marL="285750" indent="-285750"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  <a:sym typeface="Symbol"/>
            </a:endParaRPr>
          </a:p>
          <a:p>
            <a:pPr marL="0" indent="0"/>
            <a:r>
              <a:rPr lang="en-US" dirty="0" smtClean="0">
                <a:solidFill>
                  <a:schemeClr val="tx1"/>
                </a:solidFill>
                <a:sym typeface="Symbol"/>
              </a:rPr>
              <a:t>Those apps are the only thing that users interact with.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2" name="Picture 2" descr="C:\Users\m2d\Dropbox\talks\camm_framework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87" t="7915" r="55508" b="51333"/>
          <a:stretch/>
        </p:blipFill>
        <p:spPr bwMode="auto">
          <a:xfrm>
            <a:off x="6742632" y="1128712"/>
            <a:ext cx="401118" cy="650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dara.tiff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8" t="34486" r="51832" b="21509"/>
          <a:stretch/>
        </p:blipFill>
        <p:spPr>
          <a:xfrm>
            <a:off x="5936065" y="3317819"/>
            <a:ext cx="2061926" cy="1569286"/>
          </a:xfrm>
          <a:prstGeom prst="rect">
            <a:avLst/>
          </a:prstGeom>
          <a:ln w="6350" cmpd="sng">
            <a:solidFill>
              <a:srgbClr val="1F1F1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Rectangle 8"/>
          <p:cNvSpPr/>
          <p:nvPr/>
        </p:nvSpPr>
        <p:spPr>
          <a:xfrm>
            <a:off x="5950332" y="5010736"/>
            <a:ext cx="299813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i="1" dirty="0"/>
              <a:t>Live event processing with </a:t>
            </a:r>
            <a:r>
              <a:rPr lang="en-US" sz="1000" i="1" dirty="0" smtClean="0"/>
              <a:t>ADARA</a:t>
            </a:r>
          </a:p>
          <a:p>
            <a:r>
              <a:rPr lang="en-US" sz="1000" i="1" dirty="0" smtClean="0"/>
              <a:t>and </a:t>
            </a:r>
            <a:r>
              <a:rPr lang="en-US" sz="1000" i="1" dirty="0" err="1"/>
              <a:t>Mantid</a:t>
            </a:r>
            <a:r>
              <a:rPr lang="en-US" sz="1000" i="1" dirty="0"/>
              <a:t> for HYSPEC </a:t>
            </a:r>
            <a:r>
              <a:rPr lang="en-US" sz="1000" i="1" dirty="0" smtClean="0"/>
              <a:t>data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289427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m2d\Dropbox\talks\camm_framewo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518" y="1002449"/>
            <a:ext cx="2926934" cy="1595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157" y="126016"/>
            <a:ext cx="8519686" cy="461793"/>
          </a:xfrm>
        </p:spPr>
        <p:txBody>
          <a:bodyPr/>
          <a:lstStyle/>
          <a:p>
            <a:pPr algn="ctr">
              <a:defRPr/>
            </a:pPr>
            <a:r>
              <a:rPr lang="en-US" kern="0" dirty="0" smtClean="0">
                <a:solidFill>
                  <a:schemeClr val="tx2"/>
                </a:solidFill>
                <a:latin typeface="+mj-lt"/>
              </a:rPr>
              <a:t>Scheduling Service Communication</a:t>
            </a:r>
            <a:endParaRPr lang="en-US" kern="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4475" y="604292"/>
            <a:ext cx="5097788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800100" lvl="1" indent="-342900">
              <a:buFont typeface="Courier New" pitchFamily="49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</a:lstStyle>
          <a:p>
            <a:pPr marL="0"/>
            <a:r>
              <a:rPr lang="en-US" sz="1600" i="1" u="sng" dirty="0" smtClean="0">
                <a:solidFill>
                  <a:schemeClr val="tx1"/>
                </a:solidFill>
              </a:rPr>
              <a:t>Assumption</a:t>
            </a:r>
            <a:r>
              <a:rPr lang="en-US" sz="1600" i="1" dirty="0" smtClean="0">
                <a:solidFill>
                  <a:schemeClr val="tx1"/>
                </a:solidFill>
              </a:rPr>
              <a:t>: We want to allow ourselves to have several clusters, of different types, running different local scheduling services.</a:t>
            </a:r>
          </a:p>
          <a:p>
            <a:pPr marL="0" indent="0"/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We need a unified service to authenticate users, submit and monitor jobs on the clusters.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We don’t want to apps to have to pick which clusters are available and what protocol they understand.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The current thinking is to use Moab on the clusters for job management, and use its web service for communication with the scheduling service.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The scheduling service would be a web service.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A web app could also be built to allow monitoring across clusters.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The processes on the clusters (</a:t>
            </a:r>
            <a:r>
              <a:rPr lang="en-US" sz="1600" dirty="0" err="1" smtClean="0">
                <a:solidFill>
                  <a:schemeClr val="tx1"/>
                </a:solidFill>
              </a:rPr>
              <a:t>Mantid</a:t>
            </a:r>
            <a:r>
              <a:rPr lang="en-US" sz="1600" dirty="0" smtClean="0">
                <a:solidFill>
                  <a:schemeClr val="tx1"/>
                </a:solidFill>
              </a:rPr>
              <a:t>) would be responsible for making their ICAT service call.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0"/>
            <a:endParaRPr lang="en-US" sz="1600" dirty="0">
              <a:solidFill>
                <a:schemeClr val="tx1"/>
              </a:solidFill>
            </a:endParaRPr>
          </a:p>
          <a:p>
            <a:pPr marL="0"/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4" name="Picture 2" descr="C:\Users\m2d\Dropbox\talks\camm_framework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088" t="43143"/>
          <a:stretch/>
        </p:blipFill>
        <p:spPr bwMode="auto">
          <a:xfrm>
            <a:off x="7629524" y="1690687"/>
            <a:ext cx="1138927" cy="907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 rot="771755">
            <a:off x="5222594" y="3863688"/>
            <a:ext cx="35061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1"/>
                </a:solidFill>
                <a:latin typeface="Noteworthy Light"/>
                <a:cs typeface="Noteworthy Light"/>
              </a:rPr>
              <a:t>In the short term, applications will submit jobs directly to Fermi or Chadwick through a Moab-based web service.</a:t>
            </a:r>
            <a:endParaRPr lang="en-US" dirty="0">
              <a:solidFill>
                <a:schemeClr val="accent1"/>
              </a:solidFill>
              <a:latin typeface="Noteworthy Light"/>
              <a:cs typeface="Noteworthy Light"/>
            </a:endParaRPr>
          </a:p>
        </p:txBody>
      </p:sp>
    </p:spTree>
    <p:extLst>
      <p:ext uri="{BB962C8B-B14F-4D97-AF65-F5344CB8AC3E}">
        <p14:creationId xmlns:p14="http://schemas.microsoft.com/office/powerpoint/2010/main" val="2871946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157" y="126016"/>
            <a:ext cx="8519686" cy="469359"/>
          </a:xfrm>
        </p:spPr>
        <p:txBody>
          <a:bodyPr/>
          <a:lstStyle/>
          <a:p>
            <a:pPr algn="ctr">
              <a:defRPr/>
            </a:pPr>
            <a:r>
              <a:rPr lang="en-US" kern="0" dirty="0" smtClean="0">
                <a:solidFill>
                  <a:schemeClr val="tx2"/>
                </a:solidFill>
                <a:latin typeface="+mj-lt"/>
              </a:rPr>
              <a:t>Options for Job </a:t>
            </a:r>
            <a:r>
              <a:rPr lang="en-US" kern="0" dirty="0">
                <a:solidFill>
                  <a:schemeClr val="tx2"/>
                </a:solidFill>
                <a:latin typeface="+mj-lt"/>
              </a:rPr>
              <a:t>S</a:t>
            </a:r>
            <a:r>
              <a:rPr lang="en-US" kern="0" dirty="0" smtClean="0">
                <a:solidFill>
                  <a:schemeClr val="tx2"/>
                </a:solidFill>
                <a:latin typeface="+mj-lt"/>
              </a:rPr>
              <a:t>ubmission</a:t>
            </a:r>
            <a:endParaRPr lang="en-US" kern="0" dirty="0">
              <a:solidFill>
                <a:schemeClr val="tx2"/>
              </a:solidFill>
              <a:latin typeface="+mj-lt"/>
            </a:endParaRPr>
          </a:p>
        </p:txBody>
      </p:sp>
      <p:pic>
        <p:nvPicPr>
          <p:cNvPr id="10" name="Picture 9" descr="Remote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2" t="830" r="63" b="27"/>
          <a:stretch/>
        </p:blipFill>
        <p:spPr>
          <a:xfrm>
            <a:off x="211366" y="599719"/>
            <a:ext cx="7170365" cy="396676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Rectangle 5"/>
          <p:cNvSpPr/>
          <p:nvPr/>
        </p:nvSpPr>
        <p:spPr>
          <a:xfrm>
            <a:off x="160064" y="4399504"/>
            <a:ext cx="5165311" cy="1938992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1F1F1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 lvl="0"/>
            <a:r>
              <a:rPr lang="en-US" sz="1200" dirty="0" smtClean="0">
                <a:solidFill>
                  <a:srgbClr val="4F81BD">
                    <a:lumMod val="75000"/>
                  </a:srgbClr>
                </a:solidFill>
                <a:latin typeface="Andale Mono"/>
                <a:cs typeface="Andale Mono"/>
              </a:rPr>
              <a:t>import </a:t>
            </a:r>
            <a:r>
              <a:rPr lang="en-US" sz="1200" dirty="0" err="1">
                <a:solidFill>
                  <a:srgbClr val="353535"/>
                </a:solidFill>
                <a:latin typeface="Andale Mono"/>
                <a:cs typeface="Andale Mono"/>
              </a:rPr>
              <a:t>fermi</a:t>
            </a:r>
            <a:endParaRPr lang="en-US" sz="1200" dirty="0">
              <a:solidFill>
                <a:srgbClr val="353535"/>
              </a:solidFill>
              <a:latin typeface="Andale Mono"/>
              <a:cs typeface="Andale Mono"/>
            </a:endParaRPr>
          </a:p>
          <a:p>
            <a:pPr lvl="0"/>
            <a:endParaRPr lang="en-US" sz="1200" dirty="0">
              <a:solidFill>
                <a:srgbClr val="4F81BD">
                  <a:lumMod val="75000"/>
                </a:srgbClr>
              </a:solidFill>
              <a:latin typeface="Andale Mono"/>
              <a:cs typeface="Andale Mono"/>
            </a:endParaRPr>
          </a:p>
          <a:p>
            <a:pPr lvl="0"/>
            <a:r>
              <a:rPr lang="en-US" sz="1200" dirty="0" err="1">
                <a:solidFill>
                  <a:srgbClr val="4F81BD">
                    <a:lumMod val="75000"/>
                  </a:srgbClr>
                </a:solidFill>
                <a:latin typeface="Andale Mono"/>
                <a:cs typeface="Andale Mono"/>
              </a:rPr>
              <a:t>def</a:t>
            </a:r>
            <a:r>
              <a:rPr lang="en-US" sz="1200" dirty="0">
                <a:solidFill>
                  <a:srgbClr val="4F81BD">
                    <a:lumMod val="75000"/>
                  </a:srgbClr>
                </a:solidFill>
                <a:latin typeface="Andale Mono"/>
                <a:cs typeface="Andale Mono"/>
              </a:rPr>
              <a:t> </a:t>
            </a:r>
            <a:r>
              <a:rPr lang="en-US" sz="12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Andale Mono"/>
                <a:cs typeface="Andale Mono"/>
              </a:rPr>
              <a:t>compute</a:t>
            </a:r>
            <a:r>
              <a:rPr lang="en-US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sz="120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Andale Mono"/>
                <a:cs typeface="Andale Mono"/>
              </a:rPr>
              <a:t>data_chunk</a:t>
            </a:r>
            <a:r>
              <a:rPr lang="en-US" sz="1200" dirty="0">
                <a:solidFill>
                  <a:schemeClr val="tx1">
                    <a:lumMod val="90000"/>
                    <a:lumOff val="10000"/>
                  </a:schemeClr>
                </a:solidFill>
                <a:latin typeface="Andale Mono"/>
                <a:cs typeface="Andale Mono"/>
              </a:rPr>
              <a:t>)</a:t>
            </a:r>
            <a:r>
              <a:rPr lang="en-US" sz="1200" dirty="0">
                <a:solidFill>
                  <a:srgbClr val="4F81BD">
                    <a:lumMod val="75000"/>
                  </a:srgbClr>
                </a:solidFill>
                <a:latin typeface="Andale Mono"/>
                <a:cs typeface="Andale Mono"/>
              </a:rPr>
              <a:t>: </a:t>
            </a:r>
          </a:p>
          <a:p>
            <a:pPr lvl="0"/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   # </a:t>
            </a:r>
            <a:r>
              <a:rPr lang="en-US" sz="1200" dirty="0" err="1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Mantid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reduction,</a:t>
            </a:r>
          </a:p>
          <a:p>
            <a:pPr lvl="0"/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Andale Mono"/>
                <a:cs typeface="Andale Mono"/>
              </a:rPr>
              <a:t>    # Analysis, etc…</a:t>
            </a:r>
          </a:p>
          <a:p>
            <a:pPr lvl="0"/>
            <a:r>
              <a:rPr lang="en-US" sz="1200" dirty="0">
                <a:solidFill>
                  <a:srgbClr val="4F81BD">
                    <a:lumMod val="75000"/>
                  </a:srgbClr>
                </a:solidFill>
                <a:latin typeface="Andale Mono"/>
                <a:cs typeface="Andale Mono"/>
              </a:rPr>
              <a:t>    return</a:t>
            </a:r>
          </a:p>
          <a:p>
            <a:pPr lvl="0"/>
            <a:endParaRPr lang="en-US" sz="1200" dirty="0">
              <a:solidFill>
                <a:srgbClr val="4F81BD">
                  <a:lumMod val="75000"/>
                </a:srgbClr>
              </a:solidFill>
              <a:latin typeface="Andale Mono"/>
              <a:cs typeface="Andale Mono"/>
            </a:endParaRPr>
          </a:p>
          <a:p>
            <a:pPr lvl="0"/>
            <a:r>
              <a:rPr lang="en-US" sz="1200" dirty="0" err="1">
                <a:solidFill>
                  <a:srgbClr val="353535"/>
                </a:solidFill>
                <a:latin typeface="Andale Mono"/>
                <a:cs typeface="Andale Mono"/>
              </a:rPr>
              <a:t>jid</a:t>
            </a:r>
            <a:r>
              <a:rPr lang="en-US" sz="1200" dirty="0">
                <a:solidFill>
                  <a:srgbClr val="353535"/>
                </a:solidFill>
                <a:latin typeface="Andale Mono"/>
                <a:cs typeface="Andale Mono"/>
              </a:rPr>
              <a:t> = </a:t>
            </a:r>
            <a:r>
              <a:rPr lang="en-US" sz="1200" dirty="0" err="1" smtClean="0">
                <a:solidFill>
                  <a:srgbClr val="353535"/>
                </a:solidFill>
                <a:latin typeface="Andale Mono"/>
                <a:cs typeface="Andale Mono"/>
              </a:rPr>
              <a:t>fermi.map</a:t>
            </a:r>
            <a:r>
              <a:rPr lang="en-US" sz="1200" dirty="0">
                <a:solidFill>
                  <a:srgbClr val="353535"/>
                </a:solidFill>
                <a:latin typeface="Andale Mono"/>
                <a:cs typeface="Andale Mono"/>
              </a:rPr>
              <a:t>(compute, [chunk1, chunk2, chunk3])</a:t>
            </a:r>
          </a:p>
          <a:p>
            <a:pPr lvl="0"/>
            <a:r>
              <a:rPr lang="en-US" sz="1200" dirty="0" err="1">
                <a:solidFill>
                  <a:srgbClr val="353535"/>
                </a:solidFill>
                <a:latin typeface="Andale Mono"/>
                <a:cs typeface="Andale Mono"/>
              </a:rPr>
              <a:t>partial_results</a:t>
            </a:r>
            <a:r>
              <a:rPr lang="en-US" sz="1200" dirty="0">
                <a:solidFill>
                  <a:srgbClr val="353535"/>
                </a:solidFill>
                <a:latin typeface="Andale Mono"/>
                <a:cs typeface="Andale Mono"/>
              </a:rPr>
              <a:t> = </a:t>
            </a:r>
            <a:r>
              <a:rPr lang="en-US" sz="1200" dirty="0" err="1" smtClean="0">
                <a:solidFill>
                  <a:srgbClr val="353535"/>
                </a:solidFill>
                <a:latin typeface="Andale Mono"/>
                <a:cs typeface="Andale Mono"/>
              </a:rPr>
              <a:t>fermi.result</a:t>
            </a:r>
            <a:r>
              <a:rPr lang="en-US" sz="1200" dirty="0">
                <a:solidFill>
                  <a:srgbClr val="353535"/>
                </a:solidFill>
                <a:latin typeface="Andale Mono"/>
                <a:cs typeface="Andale Mono"/>
              </a:rPr>
              <a:t>(</a:t>
            </a:r>
            <a:r>
              <a:rPr lang="en-US" sz="1200" dirty="0" err="1">
                <a:solidFill>
                  <a:srgbClr val="353535"/>
                </a:solidFill>
                <a:latin typeface="Andale Mono"/>
                <a:cs typeface="Andale Mono"/>
              </a:rPr>
              <a:t>jid</a:t>
            </a:r>
            <a:r>
              <a:rPr lang="en-US" sz="1200" dirty="0">
                <a:solidFill>
                  <a:srgbClr val="353535"/>
                </a:solidFill>
                <a:latin typeface="Andale Mono"/>
                <a:cs typeface="Andale Mono"/>
              </a:rPr>
              <a:t>)</a:t>
            </a:r>
          </a:p>
          <a:p>
            <a:pPr lvl="0"/>
            <a:r>
              <a:rPr lang="en-US" sz="1200" dirty="0">
                <a:solidFill>
                  <a:srgbClr val="353535"/>
                </a:solidFill>
                <a:latin typeface="Andale Mono"/>
                <a:cs typeface="Andale Mono"/>
              </a:rPr>
              <a:t>result = sum(</a:t>
            </a:r>
            <a:r>
              <a:rPr lang="en-US" sz="1200" dirty="0" err="1">
                <a:solidFill>
                  <a:srgbClr val="353535"/>
                </a:solidFill>
                <a:latin typeface="Andale Mono"/>
                <a:cs typeface="Andale Mono"/>
              </a:rPr>
              <a:t>partial_results</a:t>
            </a:r>
            <a:r>
              <a:rPr lang="en-US" sz="1200" dirty="0">
                <a:solidFill>
                  <a:srgbClr val="353535"/>
                </a:solidFill>
                <a:latin typeface="Andale Mono"/>
                <a:cs typeface="Andale Mono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378224" y="5718876"/>
            <a:ext cx="3074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smtClean="0">
                <a:latin typeface="+mn-lt"/>
              </a:rPr>
              <a:t>Develop infrastructure</a:t>
            </a:r>
          </a:p>
          <a:p>
            <a:pPr marL="342900" indent="-342900"/>
            <a:r>
              <a:rPr lang="en-US" dirty="0" smtClean="0">
                <a:latin typeface="+mn-lt"/>
              </a:rPr>
              <a:t>to submit custom scripts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81877" y="2528740"/>
            <a:ext cx="17833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/>
            <a:r>
              <a:rPr lang="en-US" dirty="0" smtClean="0">
                <a:latin typeface="+mn-lt"/>
              </a:rPr>
              <a:t>Submission of </a:t>
            </a:r>
          </a:p>
          <a:p>
            <a:pPr marL="342900" indent="-342900"/>
            <a:r>
              <a:rPr lang="en-US" dirty="0" smtClean="0">
                <a:latin typeface="+mn-lt"/>
              </a:rPr>
              <a:t>canned jobs </a:t>
            </a:r>
          </a:p>
          <a:p>
            <a:pPr marL="342900" indent="-342900"/>
            <a:r>
              <a:rPr lang="en-US" dirty="0" smtClean="0">
                <a:latin typeface="+mn-lt"/>
              </a:rPr>
              <a:t>through </a:t>
            </a:r>
            <a:r>
              <a:rPr lang="en-US" dirty="0" err="1" smtClean="0">
                <a:latin typeface="+mn-lt"/>
              </a:rPr>
              <a:t>Mantid</a:t>
            </a:r>
            <a:endParaRPr lang="en-US" dirty="0" smtClean="0">
              <a:latin typeface="+mn-lt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112038" y="3144873"/>
            <a:ext cx="1319066" cy="1361250"/>
          </a:xfrm>
          <a:prstGeom prst="rect">
            <a:avLst/>
          </a:prstGeom>
          <a:noFill/>
          <a:ln w="38100" cmpd="sng">
            <a:solidFill>
              <a:schemeClr val="accent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861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 descr="C:\Users\m2d\Dropbox\talks\camm_framewor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518" y="1002449"/>
            <a:ext cx="2926934" cy="1595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2157" y="126016"/>
            <a:ext cx="8519686" cy="461793"/>
          </a:xfrm>
        </p:spPr>
        <p:txBody>
          <a:bodyPr/>
          <a:lstStyle/>
          <a:p>
            <a:pPr algn="ctr">
              <a:defRPr/>
            </a:pPr>
            <a:r>
              <a:rPr lang="en-US" kern="0" dirty="0" smtClean="0">
                <a:solidFill>
                  <a:schemeClr val="tx2"/>
                </a:solidFill>
                <a:latin typeface="+mj-lt"/>
              </a:rPr>
              <a:t>Live Analysis, Experiment Decision Support, and more</a:t>
            </a:r>
            <a:endParaRPr lang="en-US" kern="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50825" y="604291"/>
            <a:ext cx="4971624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342900" indent="-342900"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  <a:lvl2pPr marL="800100" lvl="1" indent="-342900">
              <a:buFont typeface="Courier New" pitchFamily="49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2pPr>
          </a:lstStyle>
          <a:p>
            <a:pPr marL="0"/>
            <a:r>
              <a:rPr lang="en-US" sz="1600" dirty="0" err="1" smtClean="0">
                <a:solidFill>
                  <a:schemeClr val="tx1"/>
                </a:solidFill>
              </a:rPr>
              <a:t>Mantid</a:t>
            </a:r>
            <a:r>
              <a:rPr lang="en-US" sz="1600" dirty="0" smtClean="0">
                <a:solidFill>
                  <a:schemeClr val="tx1"/>
                </a:solidFill>
              </a:rPr>
              <a:t> is already ready to process live data streams.</a:t>
            </a:r>
          </a:p>
          <a:p>
            <a:pPr marL="0"/>
            <a:endParaRPr lang="en-US" sz="1600" dirty="0">
              <a:solidFill>
                <a:schemeClr val="tx1"/>
              </a:solidFill>
            </a:endParaRPr>
          </a:p>
          <a:p>
            <a:pPr marL="0"/>
            <a:r>
              <a:rPr lang="en-US" sz="1600" dirty="0" smtClean="0">
                <a:solidFill>
                  <a:schemeClr val="tx1"/>
                </a:solidFill>
              </a:rPr>
              <a:t>One can imagine running experiment decision support apps that processes the reduced data further and returns live information to users.</a:t>
            </a:r>
          </a:p>
          <a:p>
            <a:pPr marL="0"/>
            <a:endParaRPr lang="en-US" sz="1600" dirty="0">
              <a:solidFill>
                <a:schemeClr val="tx1"/>
              </a:solidFill>
            </a:endParaRPr>
          </a:p>
          <a:p>
            <a:pPr marL="0"/>
            <a:r>
              <a:rPr lang="en-US" sz="1600" dirty="0" smtClean="0">
                <a:solidFill>
                  <a:schemeClr val="tx1"/>
                </a:solidFill>
              </a:rPr>
              <a:t>Those could be </a:t>
            </a:r>
            <a:r>
              <a:rPr lang="en-US" sz="1600" dirty="0" err="1" smtClean="0">
                <a:solidFill>
                  <a:schemeClr val="tx1"/>
                </a:solidFill>
              </a:rPr>
              <a:t>Mantid</a:t>
            </a:r>
            <a:r>
              <a:rPr lang="en-US" sz="1600" dirty="0" smtClean="0">
                <a:solidFill>
                  <a:schemeClr val="tx1"/>
                </a:solidFill>
              </a:rPr>
              <a:t> algorithms or thin applications that submit reduction and analysis jobs to the clusters.</a:t>
            </a:r>
          </a:p>
          <a:p>
            <a:pPr marL="0"/>
            <a:endParaRPr lang="en-US" sz="1600" dirty="0">
              <a:solidFill>
                <a:schemeClr val="tx1"/>
              </a:solidFill>
            </a:endParaRPr>
          </a:p>
          <a:p>
            <a:pPr marL="0"/>
            <a:endParaRPr lang="en-US" sz="1600" dirty="0" smtClean="0">
              <a:solidFill>
                <a:schemeClr val="tx1"/>
              </a:solidFill>
            </a:endParaRPr>
          </a:p>
          <a:p>
            <a:pPr marL="0"/>
            <a:r>
              <a:rPr lang="en-US" sz="1600" dirty="0" smtClean="0">
                <a:solidFill>
                  <a:schemeClr val="tx1"/>
                </a:solidFill>
              </a:rPr>
              <a:t>The real novelty is to communicate feedback to DAS. There are several types of feedback:</a:t>
            </a:r>
          </a:p>
          <a:p>
            <a:pPr marL="0"/>
            <a:endParaRPr lang="en-US" sz="1600" dirty="0">
              <a:solidFill>
                <a:schemeClr val="tx1"/>
              </a:solidFill>
            </a:endParaRP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Send a Stop command after we have enough data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Submit a new scan to be started after the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current one finishes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600" dirty="0" smtClean="0">
                <a:solidFill>
                  <a:schemeClr val="tx1"/>
                </a:solidFill>
              </a:rPr>
              <a:t>Edit the current scan (remove/add points)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/>
            <a:r>
              <a:rPr lang="en-US" sz="1600" dirty="0" smtClean="0">
                <a:solidFill>
                  <a:schemeClr val="tx1"/>
                </a:solidFill>
              </a:rPr>
              <a:t>We’ll need to develop an API to communicate that feedback. </a:t>
            </a:r>
          </a:p>
          <a:p>
            <a:pPr marL="0" indent="0"/>
            <a:endParaRPr lang="en-US" sz="1600" dirty="0">
              <a:solidFill>
                <a:schemeClr val="tx1"/>
              </a:solidFill>
            </a:endParaRPr>
          </a:p>
          <a:p>
            <a:pPr marL="0" indent="0"/>
            <a:r>
              <a:rPr lang="en-US" sz="1600" dirty="0" smtClean="0">
                <a:solidFill>
                  <a:schemeClr val="tx1"/>
                </a:solidFill>
              </a:rPr>
              <a:t>This is not hard in principle,  but we also need to implement the associated logic in the DAS.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0">
              <a:buFontTx/>
              <a:buChar char="-"/>
            </a:pPr>
            <a:endParaRPr lang="en-US" sz="1600" dirty="0" smtClean="0">
              <a:solidFill>
                <a:schemeClr val="tx1"/>
              </a:solidFill>
            </a:endParaRPr>
          </a:p>
          <a:p>
            <a:pPr marL="0"/>
            <a:endParaRPr lang="en-US" sz="1600" dirty="0">
              <a:solidFill>
                <a:schemeClr val="tx1"/>
              </a:solidFill>
            </a:endParaRPr>
          </a:p>
          <a:p>
            <a:pPr marL="0"/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4" name="Picture 2" descr="C:\Users\m2d\Dropbox\talks\camm_framework.pn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4907" b="50000"/>
          <a:stretch/>
        </p:blipFill>
        <p:spPr bwMode="auto">
          <a:xfrm>
            <a:off x="5841518" y="1002449"/>
            <a:ext cx="1319857" cy="797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adara.tif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8" t="9070" r="20462" b="10705"/>
          <a:stretch/>
        </p:blipFill>
        <p:spPr>
          <a:xfrm>
            <a:off x="4872995" y="2903724"/>
            <a:ext cx="4095314" cy="2860921"/>
          </a:xfrm>
          <a:prstGeom prst="rect">
            <a:avLst/>
          </a:prstGeom>
          <a:ln w="6350" cmpd="sng">
            <a:solidFill>
              <a:srgbClr val="1F1F1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4804546" y="5774123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i="1" dirty="0"/>
              <a:t>Live event processing with ADARA and </a:t>
            </a:r>
            <a:r>
              <a:rPr lang="en-US" sz="1000" i="1" dirty="0" err="1"/>
              <a:t>Mantid</a:t>
            </a:r>
            <a:r>
              <a:rPr lang="en-US" sz="1000" i="1" dirty="0"/>
              <a:t> for HYSPEC </a:t>
            </a:r>
            <a:r>
              <a:rPr lang="en-US" sz="1000" i="1" dirty="0" smtClean="0"/>
              <a:t>data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0322037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C:\Users\m2d\Dropbox\talks\silver_beh_iq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900" y="1111612"/>
            <a:ext cx="1568467" cy="1195917"/>
          </a:xfrm>
          <a:prstGeom prst="rect">
            <a:avLst/>
          </a:prstGeom>
          <a:ln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840"/>
            <a:ext cx="8229600" cy="458587"/>
          </a:xfrm>
        </p:spPr>
        <p:txBody>
          <a:bodyPr/>
          <a:lstStyle/>
          <a:p>
            <a:pPr algn="ctr"/>
            <a:r>
              <a:rPr lang="en-US" kern="0" dirty="0">
                <a:solidFill>
                  <a:schemeClr val="tx2"/>
                </a:solidFill>
                <a:latin typeface="+mj-lt"/>
              </a:rPr>
              <a:t>Summary</a:t>
            </a:r>
          </a:p>
        </p:txBody>
      </p:sp>
      <p:pic>
        <p:nvPicPr>
          <p:cNvPr id="5" name="Picture 4" descr="C:\Users\m2d\Dropbox\talks\camm_framewor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889" y="1772641"/>
            <a:ext cx="7557941" cy="411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 rot="771755">
            <a:off x="2570130" y="1506854"/>
            <a:ext cx="129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2"/>
                </a:solidFill>
                <a:latin typeface="Noteworthy Light"/>
                <a:cs typeface="Noteworthy Light"/>
              </a:rPr>
              <a:t>Live update</a:t>
            </a:r>
            <a:endParaRPr lang="en-US" dirty="0">
              <a:solidFill>
                <a:schemeClr val="accent2"/>
              </a:solidFill>
              <a:latin typeface="Noteworthy Light"/>
              <a:cs typeface="Noteworthy Ligh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799003" y="1336482"/>
            <a:ext cx="1293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504D"/>
                </a:solidFill>
                <a:latin typeface="Noteworthy Light"/>
                <a:cs typeface="Noteworthy Light"/>
              </a:rPr>
              <a:t>Fast disk IO</a:t>
            </a:r>
            <a:endParaRPr lang="en-US" dirty="0">
              <a:solidFill>
                <a:srgbClr val="C0504D"/>
              </a:solidFill>
              <a:latin typeface="Noteworthy Light"/>
              <a:cs typeface="Noteworthy Light"/>
            </a:endParaRPr>
          </a:p>
        </p:txBody>
      </p:sp>
      <p:sp>
        <p:nvSpPr>
          <p:cNvPr id="9" name="TextBox 8"/>
          <p:cNvSpPr txBox="1"/>
          <p:nvPr/>
        </p:nvSpPr>
        <p:spPr>
          <a:xfrm rot="771755">
            <a:off x="4853527" y="4199187"/>
            <a:ext cx="129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504D"/>
                </a:solidFill>
                <a:latin typeface="Noteworthy Light"/>
                <a:cs typeface="Noteworthy Light"/>
              </a:rPr>
              <a:t>Easy job submission</a:t>
            </a:r>
            <a:endParaRPr lang="en-US" dirty="0">
              <a:solidFill>
                <a:srgbClr val="C0504D"/>
              </a:solidFill>
              <a:latin typeface="Noteworthy Light"/>
              <a:cs typeface="Noteworthy Light"/>
            </a:endParaRPr>
          </a:p>
        </p:txBody>
      </p:sp>
      <p:sp>
        <p:nvSpPr>
          <p:cNvPr id="10" name="TextBox 9"/>
          <p:cNvSpPr txBox="1"/>
          <p:nvPr/>
        </p:nvSpPr>
        <p:spPr>
          <a:xfrm rot="21033925">
            <a:off x="4863356" y="1428292"/>
            <a:ext cx="1625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504D"/>
                </a:solidFill>
                <a:latin typeface="Noteworthy Light"/>
                <a:cs typeface="Noteworthy Light"/>
              </a:rPr>
              <a:t>Meta-data for automated reduction</a:t>
            </a:r>
            <a:endParaRPr lang="en-US" dirty="0">
              <a:solidFill>
                <a:srgbClr val="C0504D"/>
              </a:solidFill>
              <a:latin typeface="Noteworthy Light"/>
              <a:cs typeface="Noteworthy Light"/>
            </a:endParaRPr>
          </a:p>
        </p:txBody>
      </p:sp>
      <p:sp>
        <p:nvSpPr>
          <p:cNvPr id="11" name="TextBox 10"/>
          <p:cNvSpPr txBox="1"/>
          <p:nvPr/>
        </p:nvSpPr>
        <p:spPr>
          <a:xfrm rot="20305063">
            <a:off x="3588633" y="4674355"/>
            <a:ext cx="129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504D"/>
                </a:solidFill>
                <a:latin typeface="Noteworthy Light"/>
                <a:cs typeface="Noteworthy Light"/>
              </a:rPr>
              <a:t>Easy monitoring</a:t>
            </a:r>
            <a:endParaRPr lang="en-US" dirty="0">
              <a:solidFill>
                <a:srgbClr val="C0504D"/>
              </a:solidFill>
              <a:latin typeface="Noteworthy Light"/>
              <a:cs typeface="Noteworthy Light"/>
            </a:endParaRPr>
          </a:p>
        </p:txBody>
      </p:sp>
      <p:sp>
        <p:nvSpPr>
          <p:cNvPr id="12" name="TextBox 11"/>
          <p:cNvSpPr txBox="1"/>
          <p:nvPr/>
        </p:nvSpPr>
        <p:spPr>
          <a:xfrm rot="930030">
            <a:off x="118976" y="3748147"/>
            <a:ext cx="12932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C0504D"/>
                </a:solidFill>
                <a:latin typeface="Noteworthy Light"/>
                <a:cs typeface="Noteworthy Light"/>
              </a:rPr>
              <a:t>Flexible acquisition</a:t>
            </a:r>
            <a:endParaRPr lang="en-US" dirty="0">
              <a:solidFill>
                <a:srgbClr val="C0504D"/>
              </a:solidFill>
              <a:latin typeface="Noteworthy Light"/>
              <a:cs typeface="Noteworthy Ligh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aster Page Slide">
  <a:themeElements>
    <a:clrScheme name="ORNL modified">
      <a:dk1>
        <a:srgbClr val="1F1F1F"/>
      </a:dk1>
      <a:lt1>
        <a:sysClr val="window" lastClr="FFFFFF"/>
      </a:lt1>
      <a:dk2>
        <a:srgbClr val="006C3A"/>
      </a:dk2>
      <a:lt2>
        <a:srgbClr val="FFFFFF"/>
      </a:lt2>
      <a:accent1>
        <a:srgbClr val="4F81BD"/>
      </a:accent1>
      <a:accent2>
        <a:srgbClr val="C0504D"/>
      </a:accent2>
      <a:accent3>
        <a:srgbClr val="00B274"/>
      </a:accent3>
      <a:accent4>
        <a:srgbClr val="F79646"/>
      </a:accent4>
      <a:accent5>
        <a:srgbClr val="4BACC6"/>
      </a:accent5>
      <a:accent6>
        <a:srgbClr val="8064A2"/>
      </a:accent6>
      <a:hlink>
        <a:srgbClr val="1F497D"/>
      </a:hlink>
      <a:folHlink>
        <a:srgbClr val="006C3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9657</TotalTime>
  <Words>691</Words>
  <Application>Microsoft Macintosh PowerPoint</Application>
  <PresentationFormat>On-screen Show (4:3)</PresentationFormat>
  <Paragraphs>105</Paragraphs>
  <Slides>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Master Page Slide</vt:lpstr>
      <vt:lpstr>Live Analysis and High Performance Computing at SNS</vt:lpstr>
      <vt:lpstr>Stated Goals</vt:lpstr>
      <vt:lpstr>Stated Goals</vt:lpstr>
      <vt:lpstr>Sub-System Communication</vt:lpstr>
      <vt:lpstr>Mantid &amp; Analysis App Communication</vt:lpstr>
      <vt:lpstr>Scheduling Service Communication</vt:lpstr>
      <vt:lpstr>Options for Job Submission</vt:lpstr>
      <vt:lpstr>Live Analysis, Experiment Decision Support, and more</vt:lpstr>
      <vt:lpstr>Summary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Donna Jo Roy</dc:creator>
  <cp:keywords>USE THIS ONE UPDATED NOV 6 2009</cp:keywords>
  <cp:lastModifiedBy>Peter Peterson</cp:lastModifiedBy>
  <cp:revision>487</cp:revision>
  <cp:lastPrinted>2012-02-12T22:21:10Z</cp:lastPrinted>
  <dcterms:created xsi:type="dcterms:W3CDTF">2008-12-10T13:33:36Z</dcterms:created>
  <dcterms:modified xsi:type="dcterms:W3CDTF">2012-09-14T19:40:58Z</dcterms:modified>
</cp:coreProperties>
</file>

<file path=docProps/thumbnail.jpeg>
</file>